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69" r:id="rId2"/>
    <p:sldId id="258" r:id="rId3"/>
    <p:sldId id="259" r:id="rId4"/>
    <p:sldId id="257" r:id="rId5"/>
    <p:sldId id="270" r:id="rId6"/>
    <p:sldId id="271" r:id="rId7"/>
    <p:sldId id="272" r:id="rId8"/>
    <p:sldId id="273" r:id="rId9"/>
    <p:sldId id="277" r:id="rId10"/>
    <p:sldId id="282" r:id="rId11"/>
    <p:sldId id="283" r:id="rId12"/>
    <p:sldId id="274" r:id="rId13"/>
    <p:sldId id="27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CBAD"/>
    <a:srgbClr val="000000"/>
    <a:srgbClr val="E2C896"/>
    <a:srgbClr val="FF6600"/>
    <a:srgbClr val="FF3B0D"/>
    <a:srgbClr val="92D050"/>
    <a:srgbClr val="FF3300"/>
    <a:srgbClr val="FF0000"/>
    <a:srgbClr val="FFFF00"/>
    <a:srgbClr val="E170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94" autoAdjust="0"/>
    <p:restoredTop sz="91652" autoAdjust="0"/>
  </p:normalViewPr>
  <p:slideViewPr>
    <p:cSldViewPr snapToGrid="0">
      <p:cViewPr>
        <p:scale>
          <a:sx n="74" d="100"/>
          <a:sy n="74" d="100"/>
        </p:scale>
        <p:origin x="352" y="42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jpeg>
</file>

<file path=ppt/media/image12.jpeg>
</file>

<file path=ppt/media/image13.jpeg>
</file>

<file path=ppt/media/image14.jpe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BF4B82-D201-4976-83AC-0F253C63F5B6}" type="datetimeFigureOut">
              <a:rPr lang="en-US" smtClean="0"/>
              <a:t>5/31/16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8D2887-055A-41B0-AC51-1F18A5DF3030}" type="slidenum">
              <a:rPr lang="en-US" smtClean="0"/>
              <a:t>‹#›</a:t>
            </a:fld>
            <a:endParaRPr lang="en-US"/>
          </a:p>
        </p:txBody>
      </p:sp>
    </p:spTree>
    <p:extLst>
      <p:ext uri="{BB962C8B-B14F-4D97-AF65-F5344CB8AC3E}">
        <p14:creationId xmlns:p14="http://schemas.microsoft.com/office/powerpoint/2010/main" val="278220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-4 of us, each have a role (ex. project manager) and each will divide work on the project, we are supported by Costello our faculty advisor and Sean our PhD advisor, and external advisors to provide us with additional support and expertise</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2</a:t>
            </a:fld>
            <a:endParaRPr lang="en-US"/>
          </a:p>
        </p:txBody>
      </p:sp>
    </p:spTree>
    <p:extLst>
      <p:ext uri="{BB962C8B-B14F-4D97-AF65-F5344CB8AC3E}">
        <p14:creationId xmlns:p14="http://schemas.microsoft.com/office/powerpoint/2010/main" val="2455657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11</a:t>
            </a:fld>
            <a:endParaRPr lang="en-US"/>
          </a:p>
        </p:txBody>
      </p:sp>
    </p:spTree>
    <p:extLst>
      <p:ext uri="{BB962C8B-B14F-4D97-AF65-F5344CB8AC3E}">
        <p14:creationId xmlns:p14="http://schemas.microsoft.com/office/powerpoint/2010/main" val="15906901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12</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13</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-After more than 15 years of collaboration with fishermen, COBI has been involved in the creation of 29 community-based no-take marine reserves (21,106 hectares) distributed among 13 different communities in the Gulf of California, Pacific coast of Baja Peninsula, and the Caribbean. They also collaborate with government agencies to design and monitor 10 Marine Protected Areas (617,703 hectares) that have no-take marine reserves (58,348 hectares) within their perimeters (i.e. core zones).</a:t>
            </a:r>
          </a:p>
          <a:p>
            <a:r>
              <a:rPr lang="en-US" sz="1200" kern="1200" dirty="0" smtClean="0">
                <a:solidFill>
                  <a:schemeClr val="tx1"/>
                </a:solidFill>
                <a:effectLst/>
                <a:latin typeface="+mn-lt"/>
                <a:ea typeface="+mn-ea"/>
                <a:cs typeface="+mn-cs"/>
              </a:rPr>
              <a:t>-These marine reserves can be no-take (fishing is off-limits), partially protected (extraction of specific species is not allowed), temporarily protected (only for a period of time) or a combination of temporal and partial protections.</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3</a:t>
            </a:fld>
            <a:endParaRPr lang="en-US"/>
          </a:p>
        </p:txBody>
      </p:sp>
    </p:spTree>
    <p:extLst>
      <p:ext uri="{BB962C8B-B14F-4D97-AF65-F5344CB8AC3E}">
        <p14:creationId xmlns:p14="http://schemas.microsoft.com/office/powerpoint/2010/main" val="2699845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4</a:t>
            </a:fld>
            <a:endParaRPr lang="en-US"/>
          </a:p>
        </p:txBody>
      </p:sp>
    </p:spTree>
    <p:extLst>
      <p:ext uri="{BB962C8B-B14F-4D97-AF65-F5344CB8AC3E}">
        <p14:creationId xmlns:p14="http://schemas.microsoft.com/office/powerpoint/2010/main" val="3329406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5</a:t>
            </a:fld>
            <a:endParaRPr lang="en-US"/>
          </a:p>
        </p:txBody>
      </p:sp>
    </p:spTree>
    <p:extLst>
      <p:ext uri="{BB962C8B-B14F-4D97-AF65-F5344CB8AC3E}">
        <p14:creationId xmlns:p14="http://schemas.microsoft.com/office/powerpoint/2010/main" val="3329406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-Biophysical or landings (total or specific</a:t>
            </a:r>
            <a:r>
              <a:rPr lang="en-US" sz="1200" kern="1200" baseline="0" dirty="0" smtClean="0">
                <a:solidFill>
                  <a:schemeClr val="tx1"/>
                </a:solidFill>
                <a:effectLst/>
                <a:latin typeface="+mn-lt"/>
                <a:ea typeface="+mn-ea"/>
                <a:cs typeface="+mn-cs"/>
              </a:rPr>
              <a:t> </a:t>
            </a:r>
            <a:r>
              <a:rPr lang="en-US" sz="1200" kern="1200" baseline="0" dirty="0" err="1" smtClean="0">
                <a:solidFill>
                  <a:schemeClr val="tx1"/>
                </a:solidFill>
                <a:effectLst/>
                <a:latin typeface="+mn-lt"/>
                <a:ea typeface="+mn-ea"/>
                <a:cs typeface="+mn-cs"/>
              </a:rPr>
              <a:t>spp</a:t>
            </a:r>
            <a:r>
              <a:rPr lang="en-US" sz="1200" kern="1200" baseline="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Input of what you need ex. fish abundance and get post-pre treatment and control, DID by hand vs. linear regression, output: value of the DD estimate (positive or negative) trend and if do it by regression if this trend is significant</a:t>
            </a:r>
          </a:p>
          <a:p>
            <a:r>
              <a:rPr lang="en-US" sz="1200" kern="1200" dirty="0" smtClean="0">
                <a:solidFill>
                  <a:schemeClr val="tx1"/>
                </a:solidFill>
                <a:effectLst/>
                <a:latin typeface="+mn-lt"/>
                <a:ea typeface="+mn-ea"/>
                <a:cs typeface="+mn-cs"/>
              </a:rPr>
              <a:t>-We are still working on how we are going to analyze the governance</a:t>
            </a:r>
            <a:r>
              <a:rPr lang="en-US" sz="1200" kern="1200" baseline="0" dirty="0" smtClean="0">
                <a:solidFill>
                  <a:schemeClr val="tx1"/>
                </a:solidFill>
                <a:effectLst/>
                <a:latin typeface="+mn-lt"/>
                <a:ea typeface="+mn-ea"/>
                <a:cs typeface="+mn-cs"/>
              </a:rPr>
              <a:t> indicators (since are explanatory)</a:t>
            </a:r>
            <a:endParaRPr lang="en-US" dirty="0" smtClean="0"/>
          </a:p>
          <a:p>
            <a:endParaRPr lang="es-EC" dirty="0"/>
          </a:p>
        </p:txBody>
      </p:sp>
      <p:sp>
        <p:nvSpPr>
          <p:cNvPr id="4" name="Slide Number Placeholder 3"/>
          <p:cNvSpPr>
            <a:spLocks noGrp="1"/>
          </p:cNvSpPr>
          <p:nvPr>
            <p:ph type="sldNum" sz="quarter" idx="10"/>
          </p:nvPr>
        </p:nvSpPr>
        <p:spPr/>
        <p:txBody>
          <a:bodyPr/>
          <a:lstStyle/>
          <a:p>
            <a:fld id="{B58D2887-055A-41B0-AC51-1F18A5DF3030}" type="slidenum">
              <a:rPr lang="en-US" smtClean="0"/>
              <a:t>6</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-Sections of guidebook: Introduction, Selection of Indicators (depend on objectives of reserve), Data collection, Data Formatting, Analysis: subsection for biophysical, governance and social; Interpretation of results: for each type of indicator; Recommendations for improvement</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7</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8</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9</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10</a:t>
            </a:fld>
            <a:endParaRPr lang="en-US"/>
          </a:p>
        </p:txBody>
      </p:sp>
    </p:spTree>
    <p:extLst>
      <p:ext uri="{BB962C8B-B14F-4D97-AF65-F5344CB8AC3E}">
        <p14:creationId xmlns:p14="http://schemas.microsoft.com/office/powerpoint/2010/main" val="1889114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5/31/16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286569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5/31/16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3195287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5/31/16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840085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5/31/16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3001972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477BFD-3DE9-42E5-B0E3-2FF46F40E2B5}" type="datetimeFigureOut">
              <a:rPr lang="en-US" smtClean="0"/>
              <a:t>5/31/16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989882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E477BFD-3DE9-42E5-B0E3-2FF46F40E2B5}" type="datetimeFigureOut">
              <a:rPr lang="en-US" smtClean="0"/>
              <a:t>5/31/16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942149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E477BFD-3DE9-42E5-B0E3-2FF46F40E2B5}" type="datetimeFigureOut">
              <a:rPr lang="en-US" smtClean="0"/>
              <a:t>5/31/16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284627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E477BFD-3DE9-42E5-B0E3-2FF46F40E2B5}" type="datetimeFigureOut">
              <a:rPr lang="en-US" smtClean="0"/>
              <a:t>5/31/16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1483946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477BFD-3DE9-42E5-B0E3-2FF46F40E2B5}" type="datetimeFigureOut">
              <a:rPr lang="en-US" smtClean="0"/>
              <a:t>5/31/16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4270667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t>5/31/16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4004482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t>5/31/16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147265461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477BFD-3DE9-42E5-B0E3-2FF46F40E2B5}" type="datetimeFigureOut">
              <a:rPr lang="en-US" smtClean="0"/>
              <a:t>5/31/16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11FFFE-CF6A-41B5-93CC-BBF257A635E9}" type="slidenum">
              <a:rPr lang="en-US" smtClean="0"/>
              <a:t>‹#›</a:t>
            </a:fld>
            <a:endParaRPr lang="en-US"/>
          </a:p>
        </p:txBody>
      </p:sp>
    </p:spTree>
    <p:extLst>
      <p:ext uri="{BB962C8B-B14F-4D97-AF65-F5344CB8AC3E}">
        <p14:creationId xmlns:p14="http://schemas.microsoft.com/office/powerpoint/2010/main" val="50048594"/>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jpe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1"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2498" y="0"/>
            <a:ext cx="10287000" cy="6858000"/>
          </a:xfrm>
          <a:prstGeom prst="rect">
            <a:avLst/>
          </a:prstGeom>
        </p:spPr>
      </p:pic>
      <p:sp>
        <p:nvSpPr>
          <p:cNvPr id="4" name="Rectangle 3"/>
          <p:cNvSpPr/>
          <p:nvPr/>
        </p:nvSpPr>
        <p:spPr>
          <a:xfrm>
            <a:off x="-2" y="-7"/>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65278" y="942507"/>
            <a:ext cx="8270543" cy="4972986"/>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8549" y="1548528"/>
            <a:ext cx="9144000" cy="2387600"/>
          </a:xfrm>
        </p:spPr>
        <p:txBody>
          <a:bodyPr>
            <a:normAutofit/>
          </a:bodyPr>
          <a:lstStyle/>
          <a:p>
            <a:r>
              <a:rPr lang="en-US" b="1" dirty="0" smtClean="0">
                <a:effectLst>
                  <a:outerShdw blurRad="38100" dist="38100" dir="2700000" algn="tl">
                    <a:srgbClr val="000000">
                      <a:alpha val="43137"/>
                    </a:srgbClr>
                  </a:outerShdw>
                </a:effectLst>
              </a:rPr>
              <a:t>Framework to evaluate marine reserves in Mexico</a:t>
            </a:r>
            <a:endParaRPr lang="en-US" b="1" dirty="0">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1564939" y="4699017"/>
            <a:ext cx="9144000" cy="1655762"/>
          </a:xfrm>
        </p:spPr>
        <p:txBody>
          <a:bodyPr>
            <a:normAutofit/>
          </a:bodyPr>
          <a:lstStyle/>
          <a:p>
            <a:r>
              <a:rPr lang="en-US" dirty="0" err="1">
                <a:effectLst>
                  <a:outerShdw blurRad="38100" dist="38100" dir="2700000" algn="tl">
                    <a:srgbClr val="000000">
                      <a:alpha val="43137"/>
                    </a:srgbClr>
                  </a:outerShdw>
                </a:effectLst>
              </a:rPr>
              <a:t>Caio</a:t>
            </a:r>
            <a:r>
              <a:rPr lang="en-US" dirty="0">
                <a:effectLst>
                  <a:outerShdw blurRad="38100" dist="38100" dir="2700000" algn="tl">
                    <a:srgbClr val="000000">
                      <a:alpha val="43137"/>
                    </a:srgbClr>
                  </a:outerShdw>
                </a:effectLst>
              </a:rPr>
              <a:t> </a:t>
            </a:r>
            <a:r>
              <a:rPr lang="en-US" dirty="0" smtClean="0">
                <a:effectLst>
                  <a:outerShdw blurRad="38100" dist="38100" dir="2700000" algn="tl">
                    <a:srgbClr val="000000">
                      <a:alpha val="43137"/>
                    </a:srgbClr>
                  </a:outerShdw>
                </a:effectLst>
              </a:rPr>
              <a:t>Faro, Jael Martinez, Juan </a:t>
            </a:r>
            <a:r>
              <a:rPr lang="en-US" dirty="0">
                <a:effectLst>
                  <a:outerShdw blurRad="38100" dist="38100" dir="2700000" algn="tl">
                    <a:srgbClr val="000000">
                      <a:alpha val="43137"/>
                    </a:srgbClr>
                  </a:outerShdw>
                </a:effectLst>
              </a:rPr>
              <a:t>Carlos </a:t>
            </a:r>
            <a:r>
              <a:rPr lang="en-US" dirty="0" smtClean="0">
                <a:effectLst>
                  <a:outerShdw blurRad="38100" dist="38100" dir="2700000" algn="tl">
                    <a:srgbClr val="000000">
                      <a:alpha val="43137"/>
                    </a:srgbClr>
                  </a:outerShdw>
                </a:effectLst>
              </a:rPr>
              <a:t>Villasenor, Melaina </a:t>
            </a:r>
            <a:r>
              <a:rPr lang="en-US" dirty="0">
                <a:effectLst>
                  <a:outerShdw blurRad="38100" dist="38100" dir="2700000" algn="tl">
                    <a:srgbClr val="000000">
                      <a:alpha val="43137"/>
                    </a:srgbClr>
                  </a:outerShdw>
                </a:effectLst>
              </a:rPr>
              <a:t>Wright</a:t>
            </a:r>
          </a:p>
        </p:txBody>
      </p:sp>
    </p:spTree>
    <p:extLst>
      <p:ext uri="{BB962C8B-B14F-4D97-AF65-F5344CB8AC3E}">
        <p14:creationId xmlns:p14="http://schemas.microsoft.com/office/powerpoint/2010/main" val="18395374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solidFill>
                <a:schemeClr val="bg1"/>
              </a:solidFill>
            </a:endParaRPr>
          </a:p>
        </p:txBody>
      </p:sp>
      <p:sp>
        <p:nvSpPr>
          <p:cNvPr id="3" name="Content Placeholder 2"/>
          <p:cNvSpPr>
            <a:spLocks noGrp="1"/>
          </p:cNvSpPr>
          <p:nvPr>
            <p:ph idx="1"/>
          </p:nvPr>
        </p:nvSpPr>
        <p:spPr/>
        <p:txBody>
          <a:bodyPr/>
          <a:lstStyle/>
          <a:p>
            <a:endParaRPr lang="es-EC">
              <a:solidFill>
                <a:schemeClr val="bg1"/>
              </a:solidFill>
            </a:endParaRPr>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schemeClr val="bg1"/>
              </a:solidFill>
              <a:effectLst>
                <a:outerShdw blurRad="38100" dist="38100" dir="2700000" algn="tl">
                  <a:srgbClr val="000000">
                    <a:alpha val="43137"/>
                  </a:srgbClr>
                </a:outerShdw>
              </a:effectLst>
              <a:latin typeface="Calibri" panose="020F0502020204030204"/>
              <a:ea typeface="+mn-ea"/>
              <a:cs typeface="+mn-cs"/>
            </a:endParaRPr>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chemeClr val="bg1"/>
                </a:solidFill>
                <a:effectLst>
                  <a:outerShdw blurRad="38100" dist="19050" dir="2700000" algn="tl" rotWithShape="0">
                    <a:schemeClr val="dk1">
                      <a:alpha val="40000"/>
                    </a:schemeClr>
                  </a:outerShdw>
                </a:effectLst>
              </a:rPr>
              <a:t>No-</a:t>
            </a:r>
            <a:r>
              <a:rPr lang="pt-BR" dirty="0" err="1" smtClean="0">
                <a:ln w="0"/>
                <a:solidFill>
                  <a:schemeClr val="bg1"/>
                </a:solidFill>
                <a:effectLst>
                  <a:outerShdw blurRad="38100" dist="19050" dir="2700000" algn="tl" rotWithShape="0">
                    <a:schemeClr val="dk1">
                      <a:alpha val="40000"/>
                    </a:schemeClr>
                  </a:outerShdw>
                </a:effectLst>
              </a:rPr>
              <a:t>take</a:t>
            </a:r>
            <a:r>
              <a:rPr lang="pt-BR" dirty="0" smtClean="0">
                <a:ln w="0"/>
                <a:solidFill>
                  <a:schemeClr val="bg1"/>
                </a:solidFill>
                <a:effectLst>
                  <a:outerShdw blurRad="38100" dist="19050" dir="2700000" algn="tl" rotWithShape="0">
                    <a:schemeClr val="dk1">
                      <a:alpha val="40000"/>
                    </a:schemeClr>
                  </a:outerShdw>
                </a:effectLst>
              </a:rPr>
              <a:t> </a:t>
            </a:r>
            <a:r>
              <a:rPr lang="pt-BR" dirty="0">
                <a:ln w="0"/>
                <a:solidFill>
                  <a:schemeClr val="bg1"/>
                </a:solidFill>
                <a:effectLst>
                  <a:outerShdw blurRad="38100" dist="19050" dir="2700000" algn="tl" rotWithShape="0">
                    <a:schemeClr val="dk1">
                      <a:alpha val="40000"/>
                    </a:schemeClr>
                  </a:outerShdw>
                </a:effectLst>
              </a:rPr>
              <a:t>reserve </a:t>
            </a:r>
            <a:r>
              <a:rPr lang="pt-BR" dirty="0" err="1">
                <a:ln w="0"/>
                <a:solidFill>
                  <a:schemeClr val="bg1"/>
                </a:solidFill>
                <a:effectLst>
                  <a:outerShdw blurRad="38100" dist="19050" dir="2700000" algn="tl" rotWithShape="0">
                    <a:schemeClr val="dk1">
                      <a:alpha val="40000"/>
                    </a:schemeClr>
                  </a:outerShdw>
                </a:effectLst>
              </a:rPr>
              <a:t>effectiveness</a:t>
            </a:r>
            <a:r>
              <a:rPr lang="pt-BR" dirty="0">
                <a:ln w="0"/>
                <a:solidFill>
                  <a:schemeClr val="bg1"/>
                </a:solidFill>
                <a:effectLst>
                  <a:outerShdw blurRad="38100" dist="19050" dir="2700000" algn="tl" rotWithShape="0">
                    <a:schemeClr val="dk1">
                      <a:alpha val="40000"/>
                    </a:schemeClr>
                  </a:outerShdw>
                </a:effectLst>
              </a:rPr>
              <a:t> </a:t>
            </a:r>
            <a:r>
              <a:rPr lang="pt-BR" dirty="0" err="1">
                <a:ln w="0"/>
                <a:solidFill>
                  <a:schemeClr val="bg1"/>
                </a:solidFill>
                <a:effectLst>
                  <a:outerShdw blurRad="38100" dist="19050" dir="2700000" algn="tl" rotWithShape="0">
                    <a:schemeClr val="dk1">
                      <a:alpha val="40000"/>
                    </a:schemeClr>
                  </a:outerShdw>
                </a:effectLst>
              </a:rPr>
              <a:t>calculator</a:t>
            </a:r>
            <a:endParaRPr lang="pt-BR" dirty="0">
              <a:ln w="0"/>
              <a:solidFill>
                <a:schemeClr val="bg1"/>
              </a:solidFill>
              <a:effectLst>
                <a:outerShdw blurRad="38100" dist="19050" dir="2700000" algn="tl" rotWithShape="0">
                  <a:schemeClr val="dk1">
                    <a:alpha val="40000"/>
                  </a:schemeClr>
                </a:outerShdw>
              </a:effectLst>
            </a:endParaRPr>
          </a:p>
          <a:p>
            <a:pPr algn="ctr"/>
            <a:endParaRPr lang="en-US" b="1" dirty="0">
              <a:solidFill>
                <a:schemeClr val="bg1"/>
              </a:solidFill>
              <a:effectLst>
                <a:outerShdw blurRad="38100" dist="38100" dir="2700000" algn="tl">
                  <a:srgbClr val="000000">
                    <a:alpha val="43137"/>
                  </a:srgbClr>
                </a:outerShdw>
              </a:effectLst>
            </a:endParaRPr>
          </a:p>
        </p:txBody>
      </p:sp>
      <p:sp>
        <p:nvSpPr>
          <p:cNvPr id="36" name="Retângulo 20"/>
          <p:cNvSpPr/>
          <p:nvPr/>
        </p:nvSpPr>
        <p:spPr>
          <a:xfrm>
            <a:off x="7235254" y="4734321"/>
            <a:ext cx="2833351" cy="965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7" name="CaixaDeTexto 21"/>
          <p:cNvSpPr txBox="1"/>
          <p:nvPr/>
        </p:nvSpPr>
        <p:spPr>
          <a:xfrm>
            <a:off x="7800862" y="4924890"/>
            <a:ext cx="1702133" cy="584775"/>
          </a:xfrm>
          <a:prstGeom prst="rect">
            <a:avLst/>
          </a:prstGeom>
          <a:noFill/>
        </p:spPr>
        <p:txBody>
          <a:bodyPr wrap="none" rtlCol="0">
            <a:spAutoFit/>
          </a:bodyPr>
          <a:lstStyle/>
          <a:p>
            <a:r>
              <a:rPr lang="en-US" sz="3200" dirty="0" smtClean="0">
                <a:solidFill>
                  <a:schemeClr val="bg1"/>
                </a:solidFill>
              </a:rPr>
              <a:t>Continue</a:t>
            </a:r>
            <a:endParaRPr lang="en-US" sz="3200" dirty="0">
              <a:solidFill>
                <a:schemeClr val="bg1"/>
              </a:solidFill>
            </a:endParaRPr>
          </a:p>
        </p:txBody>
      </p:sp>
      <p:sp>
        <p:nvSpPr>
          <p:cNvPr id="22" name="Retângulo 16"/>
          <p:cNvSpPr/>
          <p:nvPr/>
        </p:nvSpPr>
        <p:spPr>
          <a:xfrm>
            <a:off x="1382495" y="4653479"/>
            <a:ext cx="4404574" cy="44394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CaixaDeTexto 18"/>
          <p:cNvSpPr txBox="1"/>
          <p:nvPr/>
        </p:nvSpPr>
        <p:spPr>
          <a:xfrm>
            <a:off x="1718476" y="4690420"/>
            <a:ext cx="1571777" cy="369332"/>
          </a:xfrm>
          <a:prstGeom prst="rect">
            <a:avLst/>
          </a:prstGeom>
          <a:noFill/>
        </p:spPr>
        <p:txBody>
          <a:bodyPr wrap="none" rtlCol="0">
            <a:spAutoFit/>
          </a:bodyPr>
          <a:lstStyle/>
          <a:p>
            <a:r>
              <a:rPr lang="en-US" dirty="0" smtClean="0">
                <a:solidFill>
                  <a:schemeClr val="bg1"/>
                </a:solidFill>
              </a:rPr>
              <a:t>Select your file</a:t>
            </a:r>
            <a:endParaRPr lang="en-US" dirty="0">
              <a:solidFill>
                <a:schemeClr val="bg1"/>
              </a:solidFill>
            </a:endParaRPr>
          </a:p>
        </p:txBody>
      </p:sp>
      <p:sp>
        <p:nvSpPr>
          <p:cNvPr id="24" name="Retângulo 22"/>
          <p:cNvSpPr/>
          <p:nvPr/>
        </p:nvSpPr>
        <p:spPr>
          <a:xfrm>
            <a:off x="4260032" y="5397576"/>
            <a:ext cx="1906964" cy="59743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8" name="CaixaDeTexto 23"/>
          <p:cNvSpPr txBox="1"/>
          <p:nvPr/>
        </p:nvSpPr>
        <p:spPr>
          <a:xfrm>
            <a:off x="4493360" y="5465462"/>
            <a:ext cx="1431339" cy="461665"/>
          </a:xfrm>
          <a:prstGeom prst="rect">
            <a:avLst/>
          </a:prstGeom>
          <a:noFill/>
        </p:spPr>
        <p:txBody>
          <a:bodyPr wrap="square" rtlCol="0">
            <a:spAutoFit/>
          </a:bodyPr>
          <a:lstStyle/>
          <a:p>
            <a:pPr algn="ctr"/>
            <a:r>
              <a:rPr lang="en-US" sz="2400" dirty="0" smtClean="0">
                <a:solidFill>
                  <a:schemeClr val="bg1"/>
                </a:solidFill>
              </a:rPr>
              <a:t>Upload</a:t>
            </a:r>
            <a:endParaRPr lang="en-US" sz="2400" dirty="0">
              <a:solidFill>
                <a:schemeClr val="bg1"/>
              </a:solidFill>
            </a:endParaRPr>
          </a:p>
        </p:txBody>
      </p:sp>
      <p:sp>
        <p:nvSpPr>
          <p:cNvPr id="39" name="Fluxograma: Vários documentos 1"/>
          <p:cNvSpPr/>
          <p:nvPr/>
        </p:nvSpPr>
        <p:spPr>
          <a:xfrm>
            <a:off x="5883661" y="4731856"/>
            <a:ext cx="283335" cy="275820"/>
          </a:xfrm>
          <a:prstGeom prst="flowChartMultidocumen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0" name="CaixaDeTexto 2"/>
          <p:cNvSpPr txBox="1"/>
          <p:nvPr/>
        </p:nvSpPr>
        <p:spPr>
          <a:xfrm>
            <a:off x="2957169" y="1662791"/>
            <a:ext cx="6227795" cy="369332"/>
          </a:xfrm>
          <a:prstGeom prst="rect">
            <a:avLst/>
          </a:prstGeom>
          <a:noFill/>
        </p:spPr>
        <p:txBody>
          <a:bodyPr wrap="none" rtlCol="0">
            <a:spAutoFit/>
          </a:bodyPr>
          <a:lstStyle/>
          <a:p>
            <a:r>
              <a:rPr lang="en-US" dirty="0" smtClean="0">
                <a:solidFill>
                  <a:schemeClr val="bg1"/>
                </a:solidFill>
              </a:rPr>
              <a:t>For the objectives you chose, your file should look like this table:</a:t>
            </a:r>
            <a:endParaRPr lang="en-US" dirty="0">
              <a:solidFill>
                <a:schemeClr val="bg1"/>
              </a:solidFill>
            </a:endParaRPr>
          </a:p>
        </p:txBody>
      </p:sp>
      <p:graphicFrame>
        <p:nvGraphicFramePr>
          <p:cNvPr id="41" name="Tabela 3"/>
          <p:cNvGraphicFramePr>
            <a:graphicFrameLocks noGrp="1"/>
          </p:cNvGraphicFramePr>
          <p:nvPr>
            <p:extLst>
              <p:ext uri="{D42A27DB-BD31-4B8C-83A1-F6EECF244321}">
                <p14:modId xmlns:p14="http://schemas.microsoft.com/office/powerpoint/2010/main" val="248247176"/>
              </p:ext>
            </p:extLst>
          </p:nvPr>
        </p:nvGraphicFramePr>
        <p:xfrm>
          <a:off x="2777076" y="2016593"/>
          <a:ext cx="6587983" cy="1854200"/>
        </p:xfrm>
        <a:graphic>
          <a:graphicData uri="http://schemas.openxmlformats.org/drawingml/2006/table">
            <a:tbl>
              <a:tblPr firstRow="1" bandRow="1">
                <a:tableStyleId>{5C22544A-7EE6-4342-B048-85BDC9FD1C3A}</a:tableStyleId>
              </a:tblPr>
              <a:tblGrid>
                <a:gridCol w="1225066"/>
                <a:gridCol w="1476502"/>
                <a:gridCol w="1225066"/>
                <a:gridCol w="1354519"/>
                <a:gridCol w="1306830"/>
              </a:tblGrid>
              <a:tr h="370840">
                <a:tc>
                  <a:txBody>
                    <a:bodyPr/>
                    <a:lstStyle/>
                    <a:p>
                      <a:pPr algn="ctr"/>
                      <a:r>
                        <a:rPr lang="en-US" dirty="0" smtClean="0"/>
                        <a:t>Location</a:t>
                      </a:r>
                      <a:endParaRPr lang="en-US" dirty="0"/>
                    </a:p>
                  </a:txBody>
                  <a:tcPr/>
                </a:tc>
                <a:tc>
                  <a:txBody>
                    <a:bodyPr/>
                    <a:lstStyle/>
                    <a:p>
                      <a:pPr algn="ctr"/>
                      <a:r>
                        <a:rPr lang="en-US" dirty="0" smtClean="0"/>
                        <a:t>Site</a:t>
                      </a:r>
                      <a:endParaRPr lang="en-US" dirty="0"/>
                    </a:p>
                  </a:txBody>
                  <a:tcPr/>
                </a:tc>
                <a:tc>
                  <a:txBody>
                    <a:bodyPr/>
                    <a:lstStyle/>
                    <a:p>
                      <a:pPr algn="ctr"/>
                      <a:r>
                        <a:rPr lang="en-US" dirty="0" smtClean="0"/>
                        <a:t>Year</a:t>
                      </a:r>
                      <a:endParaRPr lang="en-US" dirty="0"/>
                    </a:p>
                  </a:txBody>
                  <a:tcPr/>
                </a:tc>
                <a:tc>
                  <a:txBody>
                    <a:bodyPr/>
                    <a:lstStyle/>
                    <a:p>
                      <a:pPr algn="ctr"/>
                      <a:r>
                        <a:rPr lang="en-US" dirty="0" smtClean="0"/>
                        <a:t>Species</a:t>
                      </a:r>
                      <a:endParaRPr lang="en-US" dirty="0"/>
                    </a:p>
                  </a:txBody>
                  <a:tcPr/>
                </a:tc>
                <a:tc>
                  <a:txBody>
                    <a:bodyPr/>
                    <a:lstStyle/>
                    <a:p>
                      <a:pPr algn="ctr"/>
                      <a:r>
                        <a:rPr lang="en-US" dirty="0" smtClean="0"/>
                        <a:t>Abundance</a:t>
                      </a:r>
                      <a:endParaRPr lang="en-US" dirty="0"/>
                    </a:p>
                  </a:txBody>
                  <a:tcPr/>
                </a:tc>
              </a:tr>
              <a:tr h="370840">
                <a:tc>
                  <a:txBody>
                    <a:bodyPr/>
                    <a:lstStyle/>
                    <a:p>
                      <a:pPr algn="ctr"/>
                      <a:r>
                        <a:rPr lang="en-US" dirty="0" smtClean="0"/>
                        <a:t>El Rosario</a:t>
                      </a:r>
                      <a:endParaRPr lang="en-US" dirty="0"/>
                    </a:p>
                  </a:txBody>
                  <a:tcPr/>
                </a:tc>
                <a:tc>
                  <a:txBody>
                    <a:bodyPr/>
                    <a:lstStyle/>
                    <a:p>
                      <a:pPr algn="ctr"/>
                      <a:r>
                        <a:rPr lang="en-US" dirty="0" smtClean="0"/>
                        <a:t>Punta </a:t>
                      </a:r>
                      <a:r>
                        <a:rPr lang="en-US" dirty="0" err="1" smtClean="0"/>
                        <a:t>Patos</a:t>
                      </a:r>
                      <a:endParaRPr lang="en-US" dirty="0"/>
                    </a:p>
                  </a:txBody>
                  <a:tcPr/>
                </a:tc>
                <a:tc>
                  <a:txBody>
                    <a:bodyPr/>
                    <a:lstStyle/>
                    <a:p>
                      <a:pPr algn="ctr"/>
                      <a:r>
                        <a:rPr lang="en-US" dirty="0" smtClean="0"/>
                        <a:t>2014</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1</a:t>
                      </a:r>
                      <a:endParaRPr lang="en-US" dirty="0"/>
                    </a:p>
                  </a:txBody>
                  <a:tcPr/>
                </a:tc>
              </a:tr>
              <a:tr h="370840">
                <a:tc>
                  <a:txBody>
                    <a:bodyPr/>
                    <a:lstStyle/>
                    <a:p>
                      <a:pPr algn="ctr"/>
                      <a:r>
                        <a:rPr lang="en-US" dirty="0" smtClean="0"/>
                        <a:t>El Rosario</a:t>
                      </a:r>
                      <a:endParaRPr lang="en-US" dirty="0"/>
                    </a:p>
                  </a:txBody>
                  <a:tcPr/>
                </a:tc>
                <a:tc>
                  <a:txBody>
                    <a:bodyPr/>
                    <a:lstStyle/>
                    <a:p>
                      <a:pPr algn="ctr"/>
                      <a:r>
                        <a:rPr lang="en-US" dirty="0" smtClean="0"/>
                        <a:t>Punta </a:t>
                      </a:r>
                      <a:r>
                        <a:rPr lang="en-US" dirty="0" err="1" smtClean="0"/>
                        <a:t>Patos</a:t>
                      </a:r>
                      <a:endParaRPr lang="en-US" dirty="0"/>
                    </a:p>
                  </a:txBody>
                  <a:tcPr/>
                </a:tc>
                <a:tc>
                  <a:txBody>
                    <a:bodyPr/>
                    <a:lstStyle/>
                    <a:p>
                      <a:pPr algn="ctr"/>
                      <a:r>
                        <a:rPr lang="en-US" dirty="0" smtClean="0"/>
                        <a:t>2013</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2</a:t>
                      </a:r>
                      <a:endParaRPr lang="en-US" dirty="0"/>
                    </a:p>
                  </a:txBody>
                  <a:tcPr/>
                </a:tc>
              </a:tr>
              <a:tr h="370840">
                <a:tc>
                  <a:txBody>
                    <a:bodyPr/>
                    <a:lstStyle/>
                    <a:p>
                      <a:pPr algn="ctr"/>
                      <a:r>
                        <a:rPr lang="en-US" dirty="0" smtClean="0"/>
                        <a:t>El Rosario</a:t>
                      </a:r>
                      <a:endParaRPr lang="en-US" dirty="0"/>
                    </a:p>
                  </a:txBody>
                  <a:tcPr/>
                </a:tc>
                <a:tc>
                  <a:txBody>
                    <a:bodyPr/>
                    <a:lstStyle/>
                    <a:p>
                      <a:pPr algn="ctr"/>
                      <a:r>
                        <a:rPr lang="en-US" dirty="0" smtClean="0"/>
                        <a:t>La </a:t>
                      </a:r>
                      <a:r>
                        <a:rPr lang="en-US" dirty="0" err="1" smtClean="0"/>
                        <a:t>Caracolera</a:t>
                      </a:r>
                      <a:endParaRPr lang="en-US" dirty="0"/>
                    </a:p>
                  </a:txBody>
                  <a:tcPr/>
                </a:tc>
                <a:tc>
                  <a:txBody>
                    <a:bodyPr/>
                    <a:lstStyle/>
                    <a:p>
                      <a:pPr algn="ctr"/>
                      <a:r>
                        <a:rPr lang="en-US" dirty="0" smtClean="0"/>
                        <a:t>2014</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5</a:t>
                      </a:r>
                      <a:endParaRPr lang="en-US" dirty="0"/>
                    </a:p>
                  </a:txBody>
                  <a:tcPr/>
                </a:tc>
              </a:tr>
              <a:tr h="370840">
                <a:tc>
                  <a:txBody>
                    <a:bodyPr/>
                    <a:lstStyle/>
                    <a:p>
                      <a:pPr algn="ctr"/>
                      <a:r>
                        <a:rPr lang="en-US" dirty="0" smtClean="0"/>
                        <a:t>El Rosario</a:t>
                      </a:r>
                      <a:endParaRPr lang="en-US" dirty="0"/>
                    </a:p>
                  </a:txBody>
                  <a:tcPr/>
                </a:tc>
                <a:tc>
                  <a:txBody>
                    <a:bodyPr/>
                    <a:lstStyle/>
                    <a:p>
                      <a:pPr algn="ctr"/>
                      <a:r>
                        <a:rPr lang="en-US" dirty="0" smtClean="0"/>
                        <a:t>La </a:t>
                      </a:r>
                      <a:r>
                        <a:rPr lang="en-US" dirty="0" err="1" smtClean="0"/>
                        <a:t>Caracolera</a:t>
                      </a:r>
                      <a:endParaRPr lang="en-US" dirty="0"/>
                    </a:p>
                  </a:txBody>
                  <a:tcPr/>
                </a:tc>
                <a:tc>
                  <a:txBody>
                    <a:bodyPr/>
                    <a:lstStyle/>
                    <a:p>
                      <a:pPr algn="ctr"/>
                      <a:r>
                        <a:rPr lang="en-US" dirty="0" smtClean="0"/>
                        <a:t>2013</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2</a:t>
                      </a:r>
                      <a:endParaRPr lang="en-US" dirty="0"/>
                    </a:p>
                  </a:txBody>
                  <a:tcPr/>
                </a:tc>
              </a:tr>
            </a:tbl>
          </a:graphicData>
        </a:graphic>
      </p:graphicFrame>
    </p:spTree>
    <p:extLst>
      <p:ext uri="{BB962C8B-B14F-4D97-AF65-F5344CB8AC3E}">
        <p14:creationId xmlns:p14="http://schemas.microsoft.com/office/powerpoint/2010/main" val="9159904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ysClr val="windowText" lastClr="000000"/>
                </a:solidFill>
                <a:effectLst>
                  <a:outerShdw blurRad="38100" dist="19050" dir="2700000" algn="tl" rotWithShape="0">
                    <a:schemeClr val="dk1">
                      <a:alpha val="40000"/>
                    </a:schemeClr>
                  </a:outerShdw>
                </a:effectLst>
              </a:rPr>
              <a:t>No-</a:t>
            </a:r>
            <a:r>
              <a:rPr lang="pt-BR" dirty="0" err="1" smtClean="0">
                <a:ln w="0"/>
                <a:solidFill>
                  <a:sysClr val="windowText" lastClr="000000"/>
                </a:solidFill>
                <a:effectLst>
                  <a:outerShdw blurRad="38100" dist="19050" dir="2700000" algn="tl" rotWithShape="0">
                    <a:schemeClr val="dk1">
                      <a:alpha val="40000"/>
                    </a:schemeClr>
                  </a:outerShdw>
                </a:effectLst>
              </a:rPr>
              <a:t>take</a:t>
            </a:r>
            <a:r>
              <a:rPr lang="pt-BR" dirty="0" smtClean="0">
                <a:ln w="0"/>
                <a:solidFill>
                  <a:sysClr val="windowText" lastClr="000000"/>
                </a:solidFill>
                <a:effectLst>
                  <a:outerShdw blurRad="38100" dist="19050" dir="2700000" algn="tl" rotWithShape="0">
                    <a:schemeClr val="dk1">
                      <a:alpha val="40000"/>
                    </a:schemeClr>
                  </a:outerShdw>
                </a:effectLst>
              </a:rPr>
              <a:t> </a:t>
            </a:r>
            <a:r>
              <a:rPr lang="pt-BR" dirty="0">
                <a:ln w="0"/>
                <a:solidFill>
                  <a:sysClr val="windowText" lastClr="000000"/>
                </a:solidFill>
                <a:effectLst>
                  <a:outerShdw blurRad="38100" dist="19050" dir="2700000" algn="tl" rotWithShape="0">
                    <a:schemeClr val="dk1">
                      <a:alpha val="40000"/>
                    </a:schemeClr>
                  </a:outerShdw>
                </a:effectLst>
              </a:rPr>
              <a:t>reserve </a:t>
            </a:r>
            <a:r>
              <a:rPr lang="pt-BR" dirty="0" err="1">
                <a:ln w="0"/>
                <a:solidFill>
                  <a:sysClr val="windowText" lastClr="000000"/>
                </a:solidFill>
                <a:effectLst>
                  <a:outerShdw blurRad="38100" dist="19050" dir="2700000" algn="tl" rotWithShape="0">
                    <a:schemeClr val="dk1">
                      <a:alpha val="40000"/>
                    </a:schemeClr>
                  </a:outerShdw>
                </a:effectLst>
              </a:rPr>
              <a:t>effectiveness</a:t>
            </a:r>
            <a:r>
              <a:rPr lang="pt-BR" dirty="0">
                <a:ln w="0"/>
                <a:solidFill>
                  <a:sysClr val="windowText" lastClr="000000"/>
                </a:solidFill>
                <a:effectLst>
                  <a:outerShdw blurRad="38100" dist="19050" dir="2700000" algn="tl" rotWithShape="0">
                    <a:schemeClr val="dk1">
                      <a:alpha val="40000"/>
                    </a:schemeClr>
                  </a:outerShdw>
                </a:effectLst>
              </a:rPr>
              <a:t> </a:t>
            </a:r>
            <a:r>
              <a:rPr lang="pt-BR" dirty="0" err="1">
                <a:ln w="0"/>
                <a:solidFill>
                  <a:sysClr val="windowText" lastClr="000000"/>
                </a:solidFill>
                <a:effectLst>
                  <a:outerShdw blurRad="38100" dist="19050" dir="2700000" algn="tl" rotWithShape="0">
                    <a:schemeClr val="dk1">
                      <a:alpha val="40000"/>
                    </a:schemeClr>
                  </a:outerShdw>
                </a:effectLst>
              </a:rPr>
              <a:t>calculator</a:t>
            </a:r>
            <a:endParaRPr lang="pt-BR" dirty="0">
              <a:ln w="0"/>
              <a:solidFill>
                <a:sysClr val="windowText" lastClr="000000"/>
              </a:solidFill>
              <a:effectLst>
                <a:outerShdw blurRad="38100" dist="19050" dir="2700000" algn="tl" rotWithShape="0">
                  <a:schemeClr val="dk1">
                    <a:alpha val="40000"/>
                  </a:schemeClr>
                </a:outerShdw>
              </a:effectLst>
            </a:endParaRPr>
          </a:p>
          <a:p>
            <a:pPr algn="ctr"/>
            <a:endParaRPr lang="en-US" b="1" dirty="0">
              <a:solidFill>
                <a:sysClr val="windowText" lastClr="000000"/>
              </a:solidFill>
              <a:effectLst>
                <a:outerShdw blurRad="38100" dist="38100" dir="2700000" algn="tl">
                  <a:srgbClr val="000000">
                    <a:alpha val="43137"/>
                  </a:srgbClr>
                </a:outerShdw>
              </a:effectLst>
            </a:endParaRPr>
          </a:p>
        </p:txBody>
      </p:sp>
      <p:sp>
        <p:nvSpPr>
          <p:cNvPr id="22" name="Retângulo 22"/>
          <p:cNvSpPr/>
          <p:nvPr/>
        </p:nvSpPr>
        <p:spPr>
          <a:xfrm>
            <a:off x="5116768" y="5017731"/>
            <a:ext cx="1906964" cy="59743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23" name="CaixaDeTexto 23"/>
          <p:cNvSpPr txBox="1"/>
          <p:nvPr/>
        </p:nvSpPr>
        <p:spPr>
          <a:xfrm>
            <a:off x="5282171" y="5085620"/>
            <a:ext cx="1576157" cy="461665"/>
          </a:xfrm>
          <a:prstGeom prst="rect">
            <a:avLst/>
          </a:prstGeom>
          <a:noFill/>
          <a:ln>
            <a:noFill/>
          </a:ln>
        </p:spPr>
        <p:txBody>
          <a:bodyPr wrap="square" rtlCol="0">
            <a:spAutoFit/>
          </a:bodyPr>
          <a:lstStyle/>
          <a:p>
            <a:pPr algn="ctr"/>
            <a:r>
              <a:rPr lang="en-US" sz="2400" dirty="0" smtClean="0">
                <a:solidFill>
                  <a:sysClr val="windowText" lastClr="000000"/>
                </a:solidFill>
              </a:rPr>
              <a:t>Report</a:t>
            </a:r>
            <a:endParaRPr lang="en-US" sz="2400" dirty="0">
              <a:solidFill>
                <a:sysClr val="windowText" lastClr="000000"/>
              </a:solidFill>
            </a:endParaRPr>
          </a:p>
        </p:txBody>
      </p:sp>
      <p:sp>
        <p:nvSpPr>
          <p:cNvPr id="24" name="Retângulo 4"/>
          <p:cNvSpPr/>
          <p:nvPr/>
        </p:nvSpPr>
        <p:spPr>
          <a:xfrm>
            <a:off x="1506826" y="2735703"/>
            <a:ext cx="1917881" cy="1057364"/>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8" name="CaixaDeTexto 6"/>
          <p:cNvSpPr txBox="1"/>
          <p:nvPr/>
        </p:nvSpPr>
        <p:spPr>
          <a:xfrm>
            <a:off x="3779827" y="2848888"/>
            <a:ext cx="7240770" cy="830997"/>
          </a:xfrm>
          <a:prstGeom prst="rect">
            <a:avLst/>
          </a:prstGeom>
          <a:noFill/>
          <a:ln>
            <a:noFill/>
          </a:ln>
        </p:spPr>
        <p:txBody>
          <a:bodyPr wrap="square" rtlCol="0">
            <a:spAutoFit/>
          </a:bodyPr>
          <a:lstStyle/>
          <a:p>
            <a:r>
              <a:rPr lang="en-US" sz="2400" dirty="0" smtClean="0">
                <a:solidFill>
                  <a:sysClr val="windowText" lastClr="000000"/>
                </a:solidFill>
              </a:rPr>
              <a:t>Your reserve is achieving its objectives!</a:t>
            </a:r>
          </a:p>
          <a:p>
            <a:r>
              <a:rPr lang="en-US" sz="2400" dirty="0" smtClean="0">
                <a:solidFill>
                  <a:sysClr val="windowText" lastClr="000000"/>
                </a:solidFill>
              </a:rPr>
              <a:t>Click on the button below to download a detailed report.</a:t>
            </a:r>
            <a:endParaRPr lang="en-US" sz="2400" dirty="0">
              <a:solidFill>
                <a:sysClr val="windowText" lastClr="000000"/>
              </a:solidFill>
            </a:endParaRPr>
          </a:p>
        </p:txBody>
      </p:sp>
    </p:spTree>
    <p:extLst>
      <p:ext uri="{BB962C8B-B14F-4D97-AF65-F5344CB8AC3E}">
        <p14:creationId xmlns:p14="http://schemas.microsoft.com/office/powerpoint/2010/main" val="5032653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4" name="Rectangle 13"/>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Next steps</a:t>
            </a:r>
          </a:p>
        </p:txBody>
      </p:sp>
      <p:sp>
        <p:nvSpPr>
          <p:cNvPr id="17" name="Rectangle 16"/>
          <p:cNvSpPr/>
          <p:nvPr/>
        </p:nvSpPr>
        <p:spPr>
          <a:xfrm>
            <a:off x="1980946" y="23438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Literature review</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Survey</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Run analyses together</a:t>
            </a:r>
          </a:p>
        </p:txBody>
      </p:sp>
    </p:spTree>
    <p:extLst>
      <p:ext uri="{BB962C8B-B14F-4D97-AF65-F5344CB8AC3E}">
        <p14:creationId xmlns:p14="http://schemas.microsoft.com/office/powerpoint/2010/main" val="18245609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11" name="Rectangle 10"/>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p:cNvSpPr txBox="1">
            <a:spLocks/>
          </p:cNvSpPr>
          <p:nvPr/>
        </p:nvSpPr>
        <p:spPr>
          <a:xfrm>
            <a:off x="1923142" y="27673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Questions?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077582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000000">
              <a:alpha val="4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952497" y="409903"/>
            <a:ext cx="10272549" cy="603819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498" y="-10502"/>
            <a:ext cx="10287000" cy="6858000"/>
          </a:xfrm>
          <a:prstGeom prst="rect">
            <a:avLst/>
          </a:prstGeom>
        </p:spPr>
      </p:pic>
      <p:sp>
        <p:nvSpPr>
          <p:cNvPr id="52" name="Rectangle 51"/>
          <p:cNvSpPr/>
          <p:nvPr/>
        </p:nvSpPr>
        <p:spPr>
          <a:xfrm>
            <a:off x="-24310" y="-46753"/>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27" name="AutoShape 12" descr="Image result for bren ucsb logo"/>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8" name="AutoShape 14" descr="Image result for bren ucsb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9" name="AutoShape 16" descr="Image result for bren ucsb logo"/>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4" name="AutoShape 23" descr="Image result for plurality"/>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5" name="AutoShape 25" descr="Image result for diversity"/>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7" name="AutoShape 27" descr="Image result for diversity"/>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55" name="Rectangle 54"/>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42" name="Picture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5721" y="2552580"/>
            <a:ext cx="1380103" cy="1227324"/>
          </a:xfrm>
          <a:prstGeom prst="rect">
            <a:avLst/>
          </a:prstGeom>
          <a:ln w="12700">
            <a:solidFill>
              <a:schemeClr val="bg1"/>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grpSp>
        <p:nvGrpSpPr>
          <p:cNvPr id="31" name="Group 30"/>
          <p:cNvGrpSpPr/>
          <p:nvPr/>
        </p:nvGrpSpPr>
        <p:grpSpPr>
          <a:xfrm>
            <a:off x="2164183" y="4087249"/>
            <a:ext cx="1380103" cy="1227324"/>
            <a:chOff x="-982663" y="3929851"/>
            <a:chExt cx="2581275" cy="2295525"/>
          </a:xfrm>
        </p:grpSpPr>
        <p:sp>
          <p:nvSpPr>
            <p:cNvPr id="30" name="Rectangle 29"/>
            <p:cNvSpPr/>
            <p:nvPr/>
          </p:nvSpPr>
          <p:spPr>
            <a:xfrm>
              <a:off x="-982663" y="3929851"/>
              <a:ext cx="2581275" cy="2295525"/>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es-EC"/>
            </a:p>
          </p:txBody>
        </p:sp>
        <p:pic>
          <p:nvPicPr>
            <p:cNvPr id="1045" name="Picture 21" descr="File:Bren logo 21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731" y="4128141"/>
              <a:ext cx="1745412" cy="1898944"/>
            </a:xfrm>
            <a:prstGeom prst="rect">
              <a:avLst/>
            </a:prstGeom>
            <a:noFill/>
            <a:extLst>
              <a:ext uri="{909E8E84-426E-40DD-AFC4-6F175D3DCCD1}">
                <a14:hiddenFill xmlns:a14="http://schemas.microsoft.com/office/drawing/2010/main">
                  <a:solidFill>
                    <a:srgbClr val="FFFFFF"/>
                  </a:solidFill>
                </a14:hiddenFill>
              </a:ext>
            </a:extLst>
          </p:spPr>
        </p:pic>
      </p:grpSp>
      <p:pic>
        <p:nvPicPr>
          <p:cNvPr id="1055" name="Picture 31"/>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1840" t="11557" r="43725" b="10210"/>
          <a:stretch/>
        </p:blipFill>
        <p:spPr bwMode="auto">
          <a:xfrm>
            <a:off x="4003882" y="4668347"/>
            <a:ext cx="1445935" cy="1276754"/>
          </a:xfrm>
          <a:prstGeom prst="rect">
            <a:avLst/>
          </a:prstGeom>
          <a:ln w="635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chemeClr val="accent1"/>
                </a:solidFill>
              </a14:hiddenFill>
            </a:ext>
          </a:extLst>
        </p:spPr>
      </p:pic>
      <p:sp>
        <p:nvSpPr>
          <p:cNvPr id="57" name="Rectangle 56"/>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Introduction</a:t>
            </a:r>
            <a:endParaRPr lang="en-US" b="1" dirty="0">
              <a:effectLst>
                <a:outerShdw blurRad="38100" dist="38100" dir="2700000" algn="tl">
                  <a:srgbClr val="000000">
                    <a:alpha val="43137"/>
                  </a:srgbClr>
                </a:outerShdw>
              </a:effectLst>
            </a:endParaRPr>
          </a:p>
        </p:txBody>
      </p:sp>
      <p:grpSp>
        <p:nvGrpSpPr>
          <p:cNvPr id="1033" name="Group 1032"/>
          <p:cNvGrpSpPr/>
          <p:nvPr/>
        </p:nvGrpSpPr>
        <p:grpSpPr>
          <a:xfrm>
            <a:off x="6188084" y="2313627"/>
            <a:ext cx="3775723" cy="3834926"/>
            <a:chOff x="6257817" y="1337812"/>
            <a:chExt cx="5077591" cy="4858036"/>
          </a:xfrm>
        </p:grpSpPr>
        <p:grpSp>
          <p:nvGrpSpPr>
            <p:cNvPr id="11" name="Group 10"/>
            <p:cNvGrpSpPr/>
            <p:nvPr/>
          </p:nvGrpSpPr>
          <p:grpSpPr>
            <a:xfrm>
              <a:off x="6257817" y="3029314"/>
              <a:ext cx="1556620" cy="1473285"/>
              <a:chOff x="460025" y="1442510"/>
              <a:chExt cx="983082" cy="983082"/>
            </a:xfrm>
            <a:solidFill>
              <a:srgbClr val="FF0000">
                <a:alpha val="74902"/>
              </a:srgbClr>
            </a:solidFill>
          </p:grpSpPr>
          <p:sp>
            <p:nvSpPr>
              <p:cNvPr id="12" name="Oval 11"/>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3"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14" name="Group 13"/>
            <p:cNvGrpSpPr/>
            <p:nvPr/>
          </p:nvGrpSpPr>
          <p:grpSpPr>
            <a:xfrm>
              <a:off x="8017435" y="1337812"/>
              <a:ext cx="1556620" cy="1473285"/>
              <a:chOff x="1711251" y="2091"/>
              <a:chExt cx="983082" cy="983082"/>
            </a:xfrm>
            <a:solidFill>
              <a:srgbClr val="FF6600">
                <a:alpha val="74902"/>
              </a:srgbClr>
            </a:solidFill>
          </p:grpSpPr>
          <p:sp>
            <p:nvSpPr>
              <p:cNvPr id="15" name="Oval 14"/>
              <p:cNvSpPr/>
              <p:nvPr/>
            </p:nvSpPr>
            <p:spPr>
              <a:xfrm>
                <a:off x="1711251" y="2091"/>
                <a:ext cx="983082" cy="983082"/>
              </a:xfrm>
              <a:prstGeom prst="ellipse">
                <a:avLst/>
              </a:prstGeom>
              <a:grpFill/>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sp>
          <p:sp>
            <p:nvSpPr>
              <p:cNvPr id="16" name="Oval 4"/>
              <p:cNvSpPr/>
              <p:nvPr/>
            </p:nvSpPr>
            <p:spPr>
              <a:xfrm>
                <a:off x="1855220" y="146060"/>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a:p>
            </p:txBody>
          </p:sp>
        </p:grpSp>
        <p:grpSp>
          <p:nvGrpSpPr>
            <p:cNvPr id="17" name="Group 16"/>
            <p:cNvGrpSpPr/>
            <p:nvPr/>
          </p:nvGrpSpPr>
          <p:grpSpPr>
            <a:xfrm>
              <a:off x="8017435" y="3029314"/>
              <a:ext cx="1556620" cy="1473285"/>
              <a:chOff x="460025" y="1442510"/>
              <a:chExt cx="983082" cy="983082"/>
            </a:xfrm>
            <a:solidFill>
              <a:schemeClr val="accent1">
                <a:lumMod val="75000"/>
                <a:alpha val="74902"/>
              </a:schemeClr>
            </a:solidFill>
          </p:grpSpPr>
          <p:sp>
            <p:nvSpPr>
              <p:cNvPr id="18" name="Oval 17"/>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9"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0" name="Group 19"/>
            <p:cNvGrpSpPr/>
            <p:nvPr/>
          </p:nvGrpSpPr>
          <p:grpSpPr>
            <a:xfrm>
              <a:off x="9778788" y="3029314"/>
              <a:ext cx="1556620" cy="1473285"/>
              <a:chOff x="460025" y="1442510"/>
              <a:chExt cx="983082" cy="983082"/>
            </a:xfrm>
            <a:solidFill>
              <a:srgbClr val="FFFF00">
                <a:alpha val="74902"/>
              </a:srgbClr>
            </a:solidFill>
          </p:grpSpPr>
          <p:sp>
            <p:nvSpPr>
              <p:cNvPr id="21" name="Oval 20"/>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2"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3" name="Group 22"/>
            <p:cNvGrpSpPr/>
            <p:nvPr/>
          </p:nvGrpSpPr>
          <p:grpSpPr>
            <a:xfrm>
              <a:off x="8017435" y="4722563"/>
              <a:ext cx="1556620" cy="1473285"/>
              <a:chOff x="460025" y="1442510"/>
              <a:chExt cx="983082" cy="983082"/>
            </a:xfrm>
            <a:solidFill>
              <a:srgbClr val="92D050">
                <a:alpha val="74902"/>
              </a:srgbClr>
            </a:solidFill>
          </p:grpSpPr>
          <p:sp>
            <p:nvSpPr>
              <p:cNvPr id="24" name="Oval 23"/>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5"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pic>
          <p:nvPicPr>
            <p:cNvPr id="1026" name="Picture 2" descr="D:\Descargas\logo2.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336304" y="3245072"/>
              <a:ext cx="918881" cy="104715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ctur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609527" y="3172666"/>
              <a:ext cx="853199" cy="119197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icture"/>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130498" y="3182916"/>
              <a:ext cx="853199" cy="119197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icture"/>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372259" y="1499844"/>
              <a:ext cx="846969" cy="118075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icture"/>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8389174" y="4880219"/>
              <a:ext cx="850245" cy="118950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677789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2C89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bg1"/>
                </a:solidFill>
                <a:effectLst>
                  <a:outerShdw blurRad="38100" dist="38100" dir="2700000" algn="tl">
                    <a:srgbClr val="000000">
                      <a:alpha val="43137"/>
                    </a:srgbClr>
                  </a:outerShdw>
                </a:effectLst>
              </a:rPr>
              <a:t>Background</a:t>
            </a:r>
            <a:endParaRPr lang="en-US" b="1" dirty="0">
              <a:solidFill>
                <a:schemeClr val="bg1"/>
              </a:solidFill>
              <a:effectLst>
                <a:outerShdw blurRad="38100" dist="38100" dir="2700000" algn="tl">
                  <a:srgbClr val="000000">
                    <a:alpha val="43137"/>
                  </a:srgbClr>
                </a:outerShdw>
              </a:effectLst>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78961" y="1481959"/>
            <a:ext cx="6769769" cy="4586763"/>
          </a:xfrm>
        </p:spPr>
      </p:pic>
      <p:sp>
        <p:nvSpPr>
          <p:cNvPr id="5" name="TextBox 4"/>
          <p:cNvSpPr txBox="1"/>
          <p:nvPr/>
        </p:nvSpPr>
        <p:spPr>
          <a:xfrm>
            <a:off x="2478961" y="6068722"/>
            <a:ext cx="7516774" cy="646331"/>
          </a:xfrm>
          <a:prstGeom prst="rect">
            <a:avLst/>
          </a:prstGeom>
          <a:noFill/>
        </p:spPr>
        <p:txBody>
          <a:bodyPr wrap="square" rtlCol="0">
            <a:spAutoFit/>
          </a:bodyPr>
          <a:lstStyle/>
          <a:p>
            <a:r>
              <a:rPr lang="en-US" b="1" dirty="0">
                <a:solidFill>
                  <a:schemeClr val="bg1"/>
                </a:solidFill>
              </a:rPr>
              <a:t>Figure 1</a:t>
            </a:r>
            <a:r>
              <a:rPr lang="en-US" dirty="0">
                <a:solidFill>
                  <a:schemeClr val="bg1"/>
                </a:solidFill>
              </a:rPr>
              <a:t>: Regionalization of COBI’s working areas (in blue) and the fishing communities with whom they collaborate (labels). Source: COBI</a:t>
            </a:r>
          </a:p>
        </p:txBody>
      </p:sp>
    </p:spTree>
    <p:extLst>
      <p:ext uri="{BB962C8B-B14F-4D97-AF65-F5344CB8AC3E}">
        <p14:creationId xmlns:p14="http://schemas.microsoft.com/office/powerpoint/2010/main" val="20532279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28372" y="2767348"/>
            <a:ext cx="10515600" cy="1325563"/>
          </a:xfrm>
        </p:spPr>
        <p:txBody>
          <a:bodyPr/>
          <a:lstStyle/>
          <a:p>
            <a:r>
              <a:rPr lang="en-US" b="1" dirty="0" smtClean="0">
                <a:effectLst>
                  <a:outerShdw blurRad="38100" dist="38100" dir="2700000" algn="tl">
                    <a:srgbClr val="000000">
                      <a:alpha val="43137"/>
                    </a:srgbClr>
                  </a:outerShdw>
                </a:effectLst>
              </a:rPr>
              <a:t>Have reserves met their 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669981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49454" y="3601791"/>
            <a:ext cx="8093090" cy="1325563"/>
          </a:xfrm>
        </p:spPr>
        <p:txBody>
          <a:bodyPr>
            <a:noAutofit/>
          </a:bodyPr>
          <a:lstStyle/>
          <a:p>
            <a:pPr marL="0" indent="0"/>
            <a:r>
              <a:rPr lang="en-US" sz="2600" b="1" dirty="0">
                <a:effectLst>
                  <a:outerShdw blurRad="38100" dist="38100" dir="2700000" algn="tl">
                    <a:srgbClr val="000000">
                      <a:alpha val="43137"/>
                    </a:srgbClr>
                  </a:outerShdw>
                </a:effectLst>
              </a:rPr>
              <a:t>1. Determine a set of biophysical, socioeconomic and governance indicators that can be used to evaluate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2. Use the selected indicators to propose a framework for evaluating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3. Develop an English/Spanish guidebook with the selected indicators that walks the user through implementing our framework.</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082671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2264"/>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Reserve and control</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Post and pre-implementation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 </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Difference-in-difference</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Output: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DD estimate</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P-value</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Analysis approach</a:t>
            </a:r>
          </a:p>
        </p:txBody>
      </p:sp>
    </p:spTree>
    <p:extLst>
      <p:ext uri="{BB962C8B-B14F-4D97-AF65-F5344CB8AC3E}">
        <p14:creationId xmlns:p14="http://schemas.microsoft.com/office/powerpoint/2010/main" val="6104329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2264"/>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Introduction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Selection of indicators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Collection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Interpretation of results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Recommendations for improvement</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Guidebook Sections</a:t>
            </a:r>
          </a:p>
        </p:txBody>
      </p:sp>
    </p:spTree>
    <p:extLst>
      <p:ext uri="{BB962C8B-B14F-4D97-AF65-F5344CB8AC3E}">
        <p14:creationId xmlns:p14="http://schemas.microsoft.com/office/powerpoint/2010/main" val="31174912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25" name="Rectangle 24"/>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itle 1"/>
          <p:cNvSpPr txBox="1">
            <a:spLocks/>
          </p:cNvSpPr>
          <p:nvPr/>
        </p:nvSpPr>
        <p:spPr>
          <a:xfrm>
            <a:off x="2028372" y="2767348"/>
            <a:ext cx="81141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defRPr/>
            </a:pPr>
            <a:r>
              <a:rPr lang="en-US" b="1" dirty="0" smtClean="0">
                <a:effectLst>
                  <a:outerShdw blurRad="38100" dist="38100" dir="2700000" algn="tl">
                    <a:srgbClr val="000000">
                      <a:alpha val="43137"/>
                    </a:srgbClr>
                  </a:outerShdw>
                </a:effectLst>
              </a:rPr>
              <a:t>Shiny app Interface </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767463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schemeClr val="bg1"/>
              </a:solidFill>
              <a:effectLst>
                <a:outerShdw blurRad="38100" dist="38100" dir="2700000" algn="tl">
                  <a:srgbClr val="000000">
                    <a:alpha val="43137"/>
                  </a:srgbClr>
                </a:outerShdw>
              </a:effectLst>
              <a:latin typeface="Calibri" panose="020F0502020204030204"/>
              <a:ea typeface="+mn-ea"/>
              <a:cs typeface="+mn-cs"/>
            </a:endParaRPr>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ysClr val="windowText" lastClr="000000"/>
                </a:solidFill>
                <a:effectLst>
                  <a:outerShdw blurRad="38100" dist="19050" dir="2700000" algn="tl" rotWithShape="0">
                    <a:schemeClr val="dk1">
                      <a:alpha val="40000"/>
                    </a:schemeClr>
                  </a:outerShdw>
                </a:effectLst>
              </a:rPr>
              <a:t>No-</a:t>
            </a:r>
            <a:r>
              <a:rPr lang="pt-BR" dirty="0" err="1" smtClean="0">
                <a:ln w="0"/>
                <a:solidFill>
                  <a:sysClr val="windowText" lastClr="000000"/>
                </a:solidFill>
                <a:effectLst>
                  <a:outerShdw blurRad="38100" dist="19050" dir="2700000" algn="tl" rotWithShape="0">
                    <a:schemeClr val="dk1">
                      <a:alpha val="40000"/>
                    </a:schemeClr>
                  </a:outerShdw>
                </a:effectLst>
              </a:rPr>
              <a:t>take</a:t>
            </a:r>
            <a:r>
              <a:rPr lang="pt-BR" dirty="0" smtClean="0">
                <a:ln w="0"/>
                <a:solidFill>
                  <a:sysClr val="windowText" lastClr="000000"/>
                </a:solidFill>
                <a:effectLst>
                  <a:outerShdw blurRad="38100" dist="19050" dir="2700000" algn="tl" rotWithShape="0">
                    <a:schemeClr val="dk1">
                      <a:alpha val="40000"/>
                    </a:schemeClr>
                  </a:outerShdw>
                </a:effectLst>
              </a:rPr>
              <a:t> </a:t>
            </a:r>
            <a:r>
              <a:rPr lang="pt-BR" dirty="0">
                <a:ln w="0"/>
                <a:solidFill>
                  <a:sysClr val="windowText" lastClr="000000"/>
                </a:solidFill>
                <a:effectLst>
                  <a:outerShdw blurRad="38100" dist="19050" dir="2700000" algn="tl" rotWithShape="0">
                    <a:schemeClr val="dk1">
                      <a:alpha val="40000"/>
                    </a:schemeClr>
                  </a:outerShdw>
                </a:effectLst>
              </a:rPr>
              <a:t>reserve </a:t>
            </a:r>
            <a:r>
              <a:rPr lang="pt-BR" dirty="0" err="1">
                <a:ln w="0"/>
                <a:solidFill>
                  <a:sysClr val="windowText" lastClr="000000"/>
                </a:solidFill>
                <a:effectLst>
                  <a:outerShdw blurRad="38100" dist="19050" dir="2700000" algn="tl" rotWithShape="0">
                    <a:schemeClr val="dk1">
                      <a:alpha val="40000"/>
                    </a:schemeClr>
                  </a:outerShdw>
                </a:effectLst>
              </a:rPr>
              <a:t>effectiveness</a:t>
            </a:r>
            <a:r>
              <a:rPr lang="pt-BR" dirty="0">
                <a:ln w="0"/>
                <a:solidFill>
                  <a:sysClr val="windowText" lastClr="000000"/>
                </a:solidFill>
                <a:effectLst>
                  <a:outerShdw blurRad="38100" dist="19050" dir="2700000" algn="tl" rotWithShape="0">
                    <a:schemeClr val="dk1">
                      <a:alpha val="40000"/>
                    </a:schemeClr>
                  </a:outerShdw>
                </a:effectLst>
              </a:rPr>
              <a:t> </a:t>
            </a:r>
            <a:r>
              <a:rPr lang="pt-BR" dirty="0" err="1">
                <a:ln w="0"/>
                <a:solidFill>
                  <a:sysClr val="windowText" lastClr="000000"/>
                </a:solidFill>
                <a:effectLst>
                  <a:outerShdw blurRad="38100" dist="19050" dir="2700000" algn="tl" rotWithShape="0">
                    <a:schemeClr val="dk1">
                      <a:alpha val="40000"/>
                    </a:schemeClr>
                  </a:outerShdw>
                </a:effectLst>
              </a:rPr>
              <a:t>calculator</a:t>
            </a:r>
            <a:endParaRPr lang="pt-BR" dirty="0">
              <a:ln w="0"/>
              <a:solidFill>
                <a:sysClr val="windowText" lastClr="000000"/>
              </a:solidFill>
              <a:effectLst>
                <a:outerShdw blurRad="38100" dist="19050" dir="2700000" algn="tl" rotWithShape="0">
                  <a:schemeClr val="dk1">
                    <a:alpha val="40000"/>
                  </a:schemeClr>
                </a:outerShdw>
              </a:effectLst>
            </a:endParaRPr>
          </a:p>
          <a:p>
            <a:pPr algn="ctr"/>
            <a:endParaRPr lang="en-US" b="1" dirty="0">
              <a:effectLst>
                <a:outerShdw blurRad="38100" dist="38100" dir="2700000" algn="tl">
                  <a:srgbClr val="000000">
                    <a:alpha val="43137"/>
                  </a:srgbClr>
                </a:outerShdw>
              </a:effectLst>
            </a:endParaRPr>
          </a:p>
        </p:txBody>
      </p:sp>
      <p:sp>
        <p:nvSpPr>
          <p:cNvPr id="25" name="CaixaDeTexto 8"/>
          <p:cNvSpPr txBox="1"/>
          <p:nvPr/>
        </p:nvSpPr>
        <p:spPr>
          <a:xfrm>
            <a:off x="1545987" y="1962398"/>
            <a:ext cx="3392147" cy="369332"/>
          </a:xfrm>
          <a:prstGeom prst="rect">
            <a:avLst/>
          </a:prstGeom>
          <a:noFill/>
        </p:spPr>
        <p:txBody>
          <a:bodyPr wrap="none" rtlCol="0">
            <a:spAutoFit/>
          </a:bodyPr>
          <a:lstStyle/>
          <a:p>
            <a:r>
              <a:rPr lang="en-US" dirty="0" smtClean="0">
                <a:solidFill>
                  <a:schemeClr val="bg1"/>
                </a:solidFill>
              </a:rPr>
              <a:t>Choose the objectives of your NTZ</a:t>
            </a:r>
            <a:endParaRPr lang="en-US" dirty="0">
              <a:solidFill>
                <a:schemeClr val="bg1"/>
              </a:solidFill>
            </a:endParaRPr>
          </a:p>
        </p:txBody>
      </p:sp>
      <p:sp>
        <p:nvSpPr>
          <p:cNvPr id="26" name="Retângulo 9"/>
          <p:cNvSpPr/>
          <p:nvPr/>
        </p:nvSpPr>
        <p:spPr>
          <a:xfrm>
            <a:off x="1880838" y="377172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7" name="Retângulo 10"/>
          <p:cNvSpPr/>
          <p:nvPr/>
        </p:nvSpPr>
        <p:spPr>
          <a:xfrm>
            <a:off x="1880838" y="316861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8" name="Retângulo 11"/>
          <p:cNvSpPr/>
          <p:nvPr/>
        </p:nvSpPr>
        <p:spPr>
          <a:xfrm>
            <a:off x="1880838" y="256550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9" name="CaixaDeTexto 13"/>
          <p:cNvSpPr txBox="1"/>
          <p:nvPr/>
        </p:nvSpPr>
        <p:spPr>
          <a:xfrm>
            <a:off x="2441147" y="3143121"/>
            <a:ext cx="2510495" cy="369332"/>
          </a:xfrm>
          <a:prstGeom prst="rect">
            <a:avLst/>
          </a:prstGeom>
          <a:noFill/>
        </p:spPr>
        <p:txBody>
          <a:bodyPr wrap="none" rtlCol="0">
            <a:spAutoFit/>
          </a:bodyPr>
          <a:lstStyle/>
          <a:p>
            <a:r>
              <a:rPr lang="en-US" dirty="0" smtClean="0">
                <a:solidFill>
                  <a:schemeClr val="bg1"/>
                </a:solidFill>
              </a:rPr>
              <a:t>Improve nearby fisheries</a:t>
            </a:r>
            <a:endParaRPr lang="en-US" dirty="0">
              <a:solidFill>
                <a:schemeClr val="bg1"/>
              </a:solidFill>
            </a:endParaRPr>
          </a:p>
        </p:txBody>
      </p:sp>
      <p:sp>
        <p:nvSpPr>
          <p:cNvPr id="30" name="CaixaDeTexto 14"/>
          <p:cNvSpPr txBox="1"/>
          <p:nvPr/>
        </p:nvSpPr>
        <p:spPr>
          <a:xfrm>
            <a:off x="2441147" y="3746004"/>
            <a:ext cx="2353721" cy="369332"/>
          </a:xfrm>
          <a:prstGeom prst="rect">
            <a:avLst/>
          </a:prstGeom>
          <a:noFill/>
        </p:spPr>
        <p:txBody>
          <a:bodyPr wrap="none" rtlCol="0">
            <a:spAutoFit/>
          </a:bodyPr>
          <a:lstStyle/>
          <a:p>
            <a:r>
              <a:rPr lang="en-US" dirty="0" smtClean="0">
                <a:solidFill>
                  <a:schemeClr val="bg1"/>
                </a:solidFill>
              </a:rPr>
              <a:t>Protect specific species</a:t>
            </a:r>
            <a:endParaRPr lang="en-US" dirty="0">
              <a:solidFill>
                <a:schemeClr val="bg1"/>
              </a:solidFill>
            </a:endParaRPr>
          </a:p>
        </p:txBody>
      </p:sp>
      <p:sp>
        <p:nvSpPr>
          <p:cNvPr id="31" name="CaixaDeTexto 12"/>
          <p:cNvSpPr txBox="1"/>
          <p:nvPr/>
        </p:nvSpPr>
        <p:spPr>
          <a:xfrm>
            <a:off x="2492912" y="2609023"/>
            <a:ext cx="3026919" cy="369332"/>
          </a:xfrm>
          <a:prstGeom prst="rect">
            <a:avLst/>
          </a:prstGeom>
          <a:noFill/>
        </p:spPr>
        <p:txBody>
          <a:bodyPr wrap="none" rtlCol="0">
            <a:spAutoFit/>
          </a:bodyPr>
          <a:lstStyle/>
          <a:p>
            <a:r>
              <a:rPr lang="en-US" dirty="0" smtClean="0">
                <a:solidFill>
                  <a:schemeClr val="bg1"/>
                </a:solidFill>
              </a:rPr>
              <a:t>Protect/restore the ecosystem</a:t>
            </a:r>
            <a:endParaRPr lang="en-US" dirty="0">
              <a:solidFill>
                <a:schemeClr val="bg1"/>
              </a:solidFill>
            </a:endParaRPr>
          </a:p>
        </p:txBody>
      </p:sp>
      <p:sp>
        <p:nvSpPr>
          <p:cNvPr id="32" name="Retângulo 16"/>
          <p:cNvSpPr/>
          <p:nvPr/>
        </p:nvSpPr>
        <p:spPr>
          <a:xfrm>
            <a:off x="5890506" y="1906287"/>
            <a:ext cx="4404574" cy="44394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3" name="Retângulo 17"/>
          <p:cNvSpPr/>
          <p:nvPr/>
        </p:nvSpPr>
        <p:spPr>
          <a:xfrm>
            <a:off x="10295080" y="1905560"/>
            <a:ext cx="476519" cy="44466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4" name="CaixaDeTexto 18"/>
          <p:cNvSpPr txBox="1"/>
          <p:nvPr/>
        </p:nvSpPr>
        <p:spPr>
          <a:xfrm>
            <a:off x="6226487" y="1943228"/>
            <a:ext cx="2871235" cy="369332"/>
          </a:xfrm>
          <a:prstGeom prst="rect">
            <a:avLst/>
          </a:prstGeom>
          <a:noFill/>
        </p:spPr>
        <p:txBody>
          <a:bodyPr wrap="none" rtlCol="0">
            <a:spAutoFit/>
          </a:bodyPr>
          <a:lstStyle/>
          <a:p>
            <a:r>
              <a:rPr lang="en-US" dirty="0" smtClean="0">
                <a:solidFill>
                  <a:schemeClr val="bg1"/>
                </a:solidFill>
              </a:rPr>
              <a:t>Choose your no-take reserve</a:t>
            </a:r>
            <a:endParaRPr lang="en-US" dirty="0">
              <a:solidFill>
                <a:schemeClr val="bg1"/>
              </a:solidFill>
            </a:endParaRPr>
          </a:p>
        </p:txBody>
      </p:sp>
      <p:sp>
        <p:nvSpPr>
          <p:cNvPr id="35" name="Triângulo isósceles 19"/>
          <p:cNvSpPr/>
          <p:nvPr/>
        </p:nvSpPr>
        <p:spPr>
          <a:xfrm rot="10800000">
            <a:off x="10336936" y="1957281"/>
            <a:ext cx="392805" cy="3552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6" name="Retângulo 20"/>
          <p:cNvSpPr/>
          <p:nvPr/>
        </p:nvSpPr>
        <p:spPr>
          <a:xfrm>
            <a:off x="7235254" y="4734321"/>
            <a:ext cx="2833351" cy="965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7" name="CaixaDeTexto 21"/>
          <p:cNvSpPr txBox="1"/>
          <p:nvPr/>
        </p:nvSpPr>
        <p:spPr>
          <a:xfrm>
            <a:off x="7800862" y="4924890"/>
            <a:ext cx="1702133" cy="584775"/>
          </a:xfrm>
          <a:prstGeom prst="rect">
            <a:avLst/>
          </a:prstGeom>
          <a:noFill/>
        </p:spPr>
        <p:txBody>
          <a:bodyPr wrap="none" rtlCol="0">
            <a:spAutoFit/>
          </a:bodyPr>
          <a:lstStyle/>
          <a:p>
            <a:r>
              <a:rPr lang="en-US" sz="3200" dirty="0" smtClean="0">
                <a:solidFill>
                  <a:schemeClr val="bg1"/>
                </a:solidFill>
              </a:rPr>
              <a:t>Continue</a:t>
            </a:r>
            <a:endParaRPr lang="en-US" sz="3200" dirty="0">
              <a:solidFill>
                <a:schemeClr val="bg1"/>
              </a:solidFill>
            </a:endParaRPr>
          </a:p>
        </p:txBody>
      </p:sp>
    </p:spTree>
    <p:extLst>
      <p:ext uri="{BB962C8B-B14F-4D97-AF65-F5344CB8AC3E}">
        <p14:creationId xmlns:p14="http://schemas.microsoft.com/office/powerpoint/2010/main" val="255004474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TotalTime>
  <Words>680</Words>
  <Application>Microsoft Macintosh PowerPoint</Application>
  <PresentationFormat>Widescreen</PresentationFormat>
  <Paragraphs>93</Paragraphs>
  <Slides>13</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Calibri</vt:lpstr>
      <vt:lpstr>Calibri Light</vt:lpstr>
      <vt:lpstr>Arial</vt:lpstr>
      <vt:lpstr>Office Theme</vt:lpstr>
      <vt:lpstr>Framework to evaluate marine reserves in Mexico</vt:lpstr>
      <vt:lpstr>PowerPoint Presentation</vt:lpstr>
      <vt:lpstr>Background</vt:lpstr>
      <vt:lpstr>Have reserves met their objectives?</vt:lpstr>
      <vt:lpstr>1. Determine a set of biophysical, socioeconomic and governance indicators that can be used to evaluate the effectiveness of no-take marine reserves in Mexico.  2. Use the selected indicators to propose a framework for evaluating the effectiveness of no-take marine reserves in Mexico.  3. Develop an English/Spanish guidebook with the selected indicators that walks the user through implementing our framework.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Melaina Wright</dc:creator>
  <cp:lastModifiedBy>Jael Martinez</cp:lastModifiedBy>
  <cp:revision>40</cp:revision>
  <dcterms:created xsi:type="dcterms:W3CDTF">2016-05-30T18:17:09Z</dcterms:created>
  <dcterms:modified xsi:type="dcterms:W3CDTF">2016-05-31T16:41:14Z</dcterms:modified>
</cp:coreProperties>
</file>

<file path=docProps/thumbnail.jpeg>
</file>